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24"/>
  </p:notesMasterIdLst>
  <p:sldIdLst>
    <p:sldId id="264" r:id="rId2"/>
    <p:sldId id="274" r:id="rId3"/>
    <p:sldId id="275" r:id="rId4"/>
    <p:sldId id="256" r:id="rId5"/>
    <p:sldId id="257" r:id="rId6"/>
    <p:sldId id="258" r:id="rId7"/>
    <p:sldId id="261" r:id="rId8"/>
    <p:sldId id="259" r:id="rId9"/>
    <p:sldId id="260" r:id="rId10"/>
    <p:sldId id="281" r:id="rId11"/>
    <p:sldId id="263" r:id="rId12"/>
    <p:sldId id="273" r:id="rId13"/>
    <p:sldId id="279" r:id="rId14"/>
    <p:sldId id="265" r:id="rId15"/>
    <p:sldId id="266" r:id="rId16"/>
    <p:sldId id="267" r:id="rId17"/>
    <p:sldId id="268" r:id="rId18"/>
    <p:sldId id="282" r:id="rId19"/>
    <p:sldId id="276" r:id="rId20"/>
    <p:sldId id="278" r:id="rId21"/>
    <p:sldId id="277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47737-E9E0-4DD3-B018-6710BE5D43B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C5AFF-A8D4-4640-ADCC-9CBD81ACD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78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5AFF-A8D4-4640-ADCC-9CBD81ACD4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91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5D17-7E58-4D85-9D1A-F57C3F315D4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79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46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74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23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1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84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38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18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56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3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13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04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85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7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56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1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2382EB-8E92-486F-913E-BEA6FD750A4E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B36290-E740-4512-BFDB-881288CD1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794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Проблемы генетического допинга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3100" b="1" i="1" dirty="0" smtClean="0"/>
              <a:t>(обзор литературы)</a:t>
            </a:r>
            <a:endParaRPr lang="ru-RU" sz="31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200" i="1" dirty="0" smtClean="0"/>
          </a:p>
          <a:p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Профессор   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И.Р.Мавлянов</a:t>
            </a:r>
            <a:endParaRPr lang="ru-RU" sz="3200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1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s617617.vk.me/v617617255/296/fwMLcgZlH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5338" y="1275061"/>
            <a:ext cx="2725439" cy="27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47" y="17500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Препараты </a:t>
            </a:r>
            <a:r>
              <a:rPr lang="ru-RU" b="1" dirty="0" err="1" smtClean="0">
                <a:solidFill>
                  <a:srgbClr val="FF0000"/>
                </a:solidFill>
              </a:rPr>
              <a:t>генотерапии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encrypted-tbn0.gstatic.com/images?q=tbn:ANd9GcQ_uiS5YPqWFoMU9zYZNknHFp4ttRBKNmLA58vMcb82fv7IgXV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20" y="4610328"/>
            <a:ext cx="2190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su.ru/rs/mw/link/Image:200px-/40961/%D0%90%D0%BD%D1%82%D0%B8%D0%BE%D0%BD%D0%BA%D0%BE%D0%A0%D0%90%D0%9D-%D0%9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52" y="1403359"/>
            <a:ext cx="3094619" cy="28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eptids.ru/156-thickbox_default/gw-501516-gw-1516-gsk-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897" y="2566910"/>
            <a:ext cx="3349782" cy="33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ebayimg.com/images/g/3ggAAOxyV-xR5v~M/s-l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277" y="412724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5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ÐÑÐº"/>
          <p:cNvSpPr>
            <a:spLocks noChangeAspect="1" noChangeArrowheads="1"/>
          </p:cNvSpPr>
          <p:nvPr/>
        </p:nvSpPr>
        <p:spPr bwMode="auto">
          <a:xfrm>
            <a:off x="2130425" y="1382714"/>
            <a:ext cx="79327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8435" name="AutoShape 3" descr="ÐÑÐº"/>
          <p:cNvSpPr>
            <a:spLocks noChangeAspect="1" noChangeArrowheads="1"/>
          </p:cNvSpPr>
          <p:nvPr/>
        </p:nvSpPr>
        <p:spPr bwMode="auto">
          <a:xfrm>
            <a:off x="2130425" y="1382714"/>
            <a:ext cx="79327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8436" name="AutoShape 4" descr="ÐÑÐº"/>
          <p:cNvSpPr>
            <a:spLocks noChangeAspect="1" noChangeArrowheads="1"/>
          </p:cNvSpPr>
          <p:nvPr/>
        </p:nvSpPr>
        <p:spPr bwMode="auto">
          <a:xfrm>
            <a:off x="2133600" y="1371601"/>
            <a:ext cx="79327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8437" name="AutoShape 5" descr="ÐÑÐº"/>
          <p:cNvSpPr>
            <a:spLocks noChangeAspect="1" noChangeArrowheads="1"/>
          </p:cNvSpPr>
          <p:nvPr/>
        </p:nvSpPr>
        <p:spPr bwMode="auto">
          <a:xfrm>
            <a:off x="2130425" y="1382714"/>
            <a:ext cx="79327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5111814"/>
              </p:ext>
            </p:extLst>
          </p:nvPr>
        </p:nvGraphicFramePr>
        <p:xfrm>
          <a:off x="766354" y="226423"/>
          <a:ext cx="10694126" cy="5834651"/>
        </p:xfrm>
        <a:graphic>
          <a:graphicData uri="http://schemas.openxmlformats.org/presentationml/2006/ole">
            <p:oleObj spid="_x0000_s1060" name="Image Document" r:id="rId3" imgW="4820653" imgH="1941095" progId="">
              <p:embed/>
            </p:oleObj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0" y="6061075"/>
            <a:ext cx="957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Бык бельгийской голубой породы с мутацией в гене </a:t>
            </a:r>
            <a:r>
              <a:rPr lang="ru-RU" altLang="ru-RU" sz="2400" b="1" dirty="0" err="1">
                <a:solidFill>
                  <a:srgbClr val="FF0000"/>
                </a:solidFill>
              </a:rPr>
              <a:t>миостатина</a:t>
            </a:r>
            <a:endParaRPr lang="en-US" alt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5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121" y="139955"/>
            <a:ext cx="6014518" cy="624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dirty="0"/>
              <a:t>Лыжник </a:t>
            </a:r>
            <a:r>
              <a:rPr lang="ru-RU" altLang="ru-RU" sz="4000" b="1" dirty="0" err="1"/>
              <a:t>Эро</a:t>
            </a:r>
            <a:r>
              <a:rPr lang="ru-RU" altLang="ru-RU" sz="4000" b="1" dirty="0"/>
              <a:t> </a:t>
            </a:r>
            <a:r>
              <a:rPr lang="ru-RU" altLang="ru-RU" sz="4000" b="1" dirty="0" err="1"/>
              <a:t>Мянтюранта</a:t>
            </a:r>
            <a:r>
              <a:rPr lang="ru-RU" altLang="ru-RU" sz="4000" b="1" dirty="0" smtClean="0"/>
              <a:t>, </a:t>
            </a:r>
            <a:r>
              <a:rPr lang="ru-RU" altLang="ru-RU" sz="4000" b="1" dirty="0"/>
              <a:t>завоевавший в 1964 г 2 Олимпийские медали, имеет мутацию, повышающую уровень эритроцитов за счет большей чувствительности к </a:t>
            </a:r>
            <a:r>
              <a:rPr lang="ru-RU" altLang="ru-RU" sz="4000" b="1" dirty="0" err="1"/>
              <a:t>эритропоэтину</a:t>
            </a:r>
            <a:endParaRPr lang="en-US" alt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26" y="147896"/>
            <a:ext cx="4834551" cy="64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8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39" y="365125"/>
            <a:ext cx="11561275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Крыса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Мэнселла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животные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подавленной активности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миостатина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z-Cyrl-U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127" y="1489166"/>
            <a:ext cx="7019107" cy="4754880"/>
          </a:xfrm>
          <a:prstGeom prst="rect">
            <a:avLst/>
          </a:prstGeom>
        </p:spPr>
      </p:pic>
      <p:pic>
        <p:nvPicPr>
          <p:cNvPr id="2050" name="Picture 2" descr="https://athleticpharma.biz/published/publicdata/MRHOST169/attachments/SC/products_pictures/MYO-29-1mg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59" y="2447022"/>
            <a:ext cx="4603486" cy="31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9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373" y="306877"/>
            <a:ext cx="12041109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Вирусный ген IGF-1 экспрессия у тренированных крыс бег на беговой дорожке, и восхождение с избыточной массой тела (Источник :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Sweeney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2004 )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 descr="ratmusc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86069" y="1690688"/>
            <a:ext cx="7335455" cy="49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5478_25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12" y="1690688"/>
            <a:ext cx="4191302" cy="496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18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13" y="1177072"/>
            <a:ext cx="7245087" cy="5598476"/>
          </a:xfrm>
          <a:prstGeom prst="rect">
            <a:avLst/>
          </a:prstGeom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79247" y="55027"/>
            <a:ext cx="7844904" cy="646331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Средства доставки генов в организм</a:t>
            </a:r>
            <a:endParaRPr lang="en-US" altLang="ru-RU" sz="3600" b="1" dirty="0">
              <a:solidFill>
                <a:srgbClr val="FF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" y="885775"/>
            <a:ext cx="7152237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4288" indent="-14288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Вирусные векторы</a:t>
            </a:r>
            <a:r>
              <a:rPr lang="ru-RU" altLang="ru-RU" sz="2400" b="1" dirty="0"/>
              <a:t>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</a:rPr>
              <a:t>ретровирусы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, аденовирусы, 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</a:rPr>
              <a:t>лентивирусы,герпес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-вирусы, вирусы гепатита, 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</a:rPr>
              <a:t>гемагглютинирующий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 японский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вирус</a:t>
            </a:r>
            <a:r>
              <a:rPr lang="en-US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" y="2262252"/>
            <a:ext cx="26035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00CC"/>
                </a:solidFill>
              </a:rPr>
              <a:t>Липосомы</a:t>
            </a:r>
            <a:r>
              <a:rPr lang="ru-RU" altLang="ru-RU" sz="2400" b="1" dirty="0">
                <a:solidFill>
                  <a:srgbClr val="0000CC"/>
                </a:solidFill>
              </a:rPr>
              <a:t> с ДНК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0" y="2883726"/>
            <a:ext cx="5097101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Комплексы ДНК с </a:t>
            </a:r>
            <a:r>
              <a:rPr lang="ru-RU" altLang="ru-RU" sz="2400" b="1" dirty="0" err="1">
                <a:solidFill>
                  <a:srgbClr val="0000CC"/>
                </a:solidFill>
              </a:rPr>
              <a:t>поликатионами</a:t>
            </a:r>
            <a:r>
              <a:rPr lang="ru-RU" altLang="ru-RU" sz="2400" b="1" dirty="0">
                <a:solidFill>
                  <a:srgbClr val="0000CC"/>
                </a:solidFill>
              </a:rPr>
              <a:t>, например с </a:t>
            </a:r>
            <a:r>
              <a:rPr lang="ru-RU" altLang="ru-RU" sz="2400" b="1" dirty="0" err="1">
                <a:solidFill>
                  <a:srgbClr val="0000CC"/>
                </a:solidFill>
              </a:rPr>
              <a:t>полилизином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0" y="3927137"/>
            <a:ext cx="5097101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Синтетические микросферы с </a:t>
            </a:r>
            <a:r>
              <a:rPr lang="ru-RU" altLang="ru-RU" sz="2400" b="1" dirty="0" err="1">
                <a:solidFill>
                  <a:srgbClr val="0000CC"/>
                </a:solidFill>
              </a:rPr>
              <a:t>плазмидной</a:t>
            </a:r>
            <a:r>
              <a:rPr lang="ru-RU" altLang="ru-RU" sz="2400" b="1" dirty="0">
                <a:solidFill>
                  <a:srgbClr val="0000CC"/>
                </a:solidFill>
              </a:rPr>
              <a:t> ДНК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0" y="4935844"/>
            <a:ext cx="5097101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Баллистическая </a:t>
            </a:r>
            <a:r>
              <a:rPr lang="ru-RU" altLang="ru-RU" sz="2400" b="1" dirty="0" err="1">
                <a:solidFill>
                  <a:srgbClr val="0000CC"/>
                </a:solidFill>
              </a:rPr>
              <a:t>трансфекция</a:t>
            </a:r>
            <a:r>
              <a:rPr lang="ru-RU" altLang="ru-RU" sz="2400" b="1" dirty="0">
                <a:solidFill>
                  <a:srgbClr val="0000CC"/>
                </a:solidFill>
              </a:rPr>
              <a:t> </a:t>
            </a:r>
            <a:r>
              <a:rPr lang="ru-RU" altLang="ru-RU" sz="2400" b="1" dirty="0" err="1">
                <a:solidFill>
                  <a:srgbClr val="0000CC"/>
                </a:solidFill>
              </a:rPr>
              <a:t>плазмидной</a:t>
            </a:r>
            <a:r>
              <a:rPr lang="ru-RU" altLang="ru-RU" sz="2400" b="1" dirty="0">
                <a:solidFill>
                  <a:srgbClr val="0000CC"/>
                </a:solidFill>
              </a:rPr>
              <a:t> ДНК с частицами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золота или вольфрама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0" y="6313883"/>
            <a:ext cx="7152238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00CC"/>
                </a:solidFill>
              </a:rPr>
              <a:t>Электропорация</a:t>
            </a:r>
            <a:r>
              <a:rPr lang="ru-RU" altLang="ru-RU" sz="2400" b="1" dirty="0">
                <a:solidFill>
                  <a:srgbClr val="0000CC"/>
                </a:solidFill>
              </a:rPr>
              <a:t> для введения разных форм ДНК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2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1462" y="653134"/>
            <a:ext cx="5645690" cy="5713751"/>
          </a:xfrm>
          <a:prstGeom prst="rect">
            <a:avLst/>
          </a:prstGeom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1" y="653134"/>
            <a:ext cx="6621463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Искусственные хромосомы дрожжей, млекопитающих </a:t>
            </a:r>
            <a:r>
              <a:rPr lang="ru-RU" altLang="ru-RU" sz="2400" b="1" dirty="0" smtClean="0">
                <a:solidFill>
                  <a:srgbClr val="0000CC"/>
                </a:solidFill>
              </a:rPr>
              <a:t>и человека или фрагменты естественных хромосом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1" y="2039302"/>
            <a:ext cx="6621464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Полимеросомы из декстрана, желатина</a:t>
            </a:r>
            <a:endParaRPr lang="en-US" altLang="ru-RU" sz="2400" b="1">
              <a:solidFill>
                <a:srgbClr val="0000CC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22098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00CC"/>
                </a:solidFill>
              </a:rPr>
              <a:t>Плазмиды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" y="2694642"/>
            <a:ext cx="6621462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Магнит – </a:t>
            </a:r>
            <a:r>
              <a:rPr lang="ru-RU" altLang="ru-RU" sz="2400" b="1" dirty="0" err="1">
                <a:solidFill>
                  <a:srgbClr val="0000CC"/>
                </a:solidFill>
              </a:rPr>
              <a:t>магнитофекция</a:t>
            </a:r>
            <a:r>
              <a:rPr lang="ru-RU" altLang="ru-RU" sz="2400" b="1" dirty="0">
                <a:solidFill>
                  <a:srgbClr val="0000CC"/>
                </a:solidFill>
              </a:rPr>
              <a:t> – это комплекс генной конструкции с </a:t>
            </a:r>
            <a:r>
              <a:rPr lang="ru-RU" altLang="ru-RU" sz="2400" b="1" dirty="0" err="1">
                <a:solidFill>
                  <a:srgbClr val="0000CC"/>
                </a:solidFill>
              </a:rPr>
              <a:t>суперпарамагнитными</a:t>
            </a:r>
            <a:r>
              <a:rPr lang="ru-RU" altLang="ru-RU" sz="2400" b="1" dirty="0">
                <a:solidFill>
                  <a:srgbClr val="0000CC"/>
                </a:solidFill>
              </a:rPr>
              <a:t> </a:t>
            </a:r>
            <a:r>
              <a:rPr lang="ru-RU" altLang="ru-RU" sz="2400" b="1" dirty="0" err="1">
                <a:solidFill>
                  <a:srgbClr val="0000CC"/>
                </a:solidFill>
              </a:rPr>
              <a:t>наночастицами</a:t>
            </a:r>
            <a:r>
              <a:rPr lang="ru-RU" altLang="ru-RU" sz="2400" b="1" dirty="0">
                <a:solidFill>
                  <a:srgbClr val="0000CC"/>
                </a:solidFill>
              </a:rPr>
              <a:t>, направляемый магнитом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4119185"/>
            <a:ext cx="4187825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Углеводсодержащие вектора</a:t>
            </a:r>
            <a:endParaRPr lang="en-US" altLang="ru-RU" sz="2400" b="1">
              <a:solidFill>
                <a:srgbClr val="0000CC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-1" y="4758744"/>
            <a:ext cx="6621463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Комплексные вектора для прицельной доставки ДНК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-1" y="5772100"/>
            <a:ext cx="4579938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Сперматозоиды и фибробласты</a:t>
            </a:r>
            <a:endParaRPr lang="en-US" alt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3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530"/>
            <a:ext cx="10705770" cy="71223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/>
              <a:t>Способы введения генов </a:t>
            </a:r>
            <a:r>
              <a:rPr lang="en-US" altLang="ru-RU" b="1" dirty="0"/>
              <a:t>in vivo</a:t>
            </a:r>
            <a:endParaRPr lang="ru-RU" dirty="0"/>
          </a:p>
        </p:txBody>
      </p:sp>
      <p:pic>
        <p:nvPicPr>
          <p:cNvPr id="4" name="Picture 5" descr="AMG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36263" y="1249684"/>
            <a:ext cx="5555738" cy="5608316"/>
          </a:xfrm>
          <a:prstGeom prst="rect">
            <a:avLst/>
          </a:prstGeom>
          <a:solidFill>
            <a:srgbClr val="FFFF66">
              <a:alpha val="47058"/>
            </a:srgbClr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1070" y="2091350"/>
            <a:ext cx="6074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2400" b="1" dirty="0"/>
              <a:t>Инъекция </a:t>
            </a:r>
            <a:r>
              <a:rPr lang="ru-RU" altLang="ru-RU" sz="2400" b="1" dirty="0" err="1"/>
              <a:t>пдазмидной</a:t>
            </a:r>
            <a:r>
              <a:rPr lang="ru-RU" altLang="ru-RU" sz="2400" b="1" dirty="0"/>
              <a:t> ДНК в мышцу</a:t>
            </a:r>
            <a:endParaRPr lang="en-US" altLang="ru-RU" sz="24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2400" b="1" dirty="0"/>
              <a:t>Баллистическая </a:t>
            </a:r>
            <a:r>
              <a:rPr lang="ru-RU" altLang="ru-RU" sz="2400" b="1" dirty="0" err="1"/>
              <a:t>трансфекция</a:t>
            </a:r>
            <a:r>
              <a:rPr lang="ru-RU" altLang="ru-RU" sz="2400" b="1" dirty="0"/>
              <a:t> (возможна во время операции)</a:t>
            </a:r>
            <a:endParaRPr lang="en-US" altLang="ru-RU" sz="2400" b="1" dirty="0"/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b="1" dirty="0"/>
              <a:t>Введение в сосуды печени, </a:t>
            </a:r>
            <a:r>
              <a:rPr lang="ru-RU" altLang="ru-RU" sz="2400" b="1" dirty="0" smtClean="0"/>
              <a:t>сердца</a:t>
            </a:r>
            <a:r>
              <a:rPr lang="en-US" altLang="ru-RU" sz="2400" b="1" dirty="0" smtClean="0"/>
              <a:t>,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(</a:t>
            </a:r>
            <a:r>
              <a:rPr lang="ru-RU" altLang="ru-RU" sz="2400" b="1" dirty="0" smtClean="0"/>
              <a:t>регионарное) аэрозольное </a:t>
            </a:r>
            <a:r>
              <a:rPr lang="ru-RU" altLang="ru-RU" sz="2400" b="1" dirty="0"/>
              <a:t>введение в дыхательные </a:t>
            </a:r>
            <a:r>
              <a:rPr lang="ru-RU" altLang="ru-RU" sz="2400" b="1" dirty="0" smtClean="0"/>
              <a:t>пути</a:t>
            </a:r>
            <a:r>
              <a:rPr lang="en-US" altLang="ru-RU" sz="2400" b="1" dirty="0" smtClean="0"/>
              <a:t>,</a:t>
            </a:r>
            <a:r>
              <a:rPr lang="ru-RU" altLang="ru-RU" sz="2400" b="1" dirty="0" smtClean="0"/>
              <a:t> втирание </a:t>
            </a:r>
            <a:r>
              <a:rPr lang="ru-RU" altLang="ru-RU" sz="2400" b="1" dirty="0"/>
              <a:t>в </a:t>
            </a:r>
            <a:r>
              <a:rPr lang="ru-RU" altLang="ru-RU" sz="2400" b="1" dirty="0" smtClean="0"/>
              <a:t>кожу</a:t>
            </a:r>
            <a:r>
              <a:rPr lang="en-US" altLang="ru-RU" sz="2400" b="1" dirty="0" smtClean="0"/>
              <a:t>,</a:t>
            </a:r>
            <a:r>
              <a:rPr lang="ru-RU" altLang="ru-RU" sz="2400" b="1" dirty="0" smtClean="0"/>
              <a:t> в </a:t>
            </a:r>
            <a:r>
              <a:rPr lang="ru-RU" altLang="ru-RU" sz="2400" b="1" dirty="0"/>
              <a:t>ткань опухоли, в паренхиму почки, </a:t>
            </a:r>
            <a:r>
              <a:rPr lang="ru-RU" altLang="ru-RU" sz="2400" b="1" dirty="0" smtClean="0"/>
              <a:t>печени</a:t>
            </a:r>
            <a:r>
              <a:rPr lang="en-US" altLang="ru-RU" sz="2400" b="1" dirty="0" smtClean="0"/>
              <a:t>.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Электропорация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Магнитофекция</a:t>
            </a:r>
            <a:endParaRPr lang="ru-RU" alt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467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0362" y="153907"/>
            <a:ext cx="1166991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3600" b="1" dirty="0" smtClean="0">
                <a:solidFill>
                  <a:srgbClr val="FF0000"/>
                </a:solidFill>
              </a:rPr>
              <a:t>МЕТОДЫ ВЫЯВЛЕНИЯ ГЕННОГО ДОПИНГА</a:t>
            </a:r>
            <a:endParaRPr lang="en-US" altLang="ru-RU" sz="3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11" y="998319"/>
            <a:ext cx="9392820" cy="57124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3655" y="1792586"/>
            <a:ext cx="1819747" cy="34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96700" y="1767286"/>
            <a:ext cx="19736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Анализ </a:t>
            </a:r>
            <a:r>
              <a:rPr lang="ru-RU" dirty="0" err="1" smtClean="0"/>
              <a:t>сиквенсов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2317" y="1792586"/>
            <a:ext cx="2688879" cy="8419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7960" y="4083113"/>
            <a:ext cx="1584357" cy="380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184" y="4083113"/>
            <a:ext cx="2417275" cy="380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59240" y="1023042"/>
            <a:ext cx="1050202" cy="298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59240" y="998319"/>
            <a:ext cx="10502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ПЦР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30012" y="1792586"/>
            <a:ext cx="24444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Масс спектрометрия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7961" y="4083113"/>
            <a:ext cx="1584356" cy="380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Биочип</a:t>
            </a:r>
            <a:r>
              <a:rPr lang="ru-RU" dirty="0" err="1"/>
              <a:t>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08349" y="4083113"/>
            <a:ext cx="29106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ПЦР реальном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897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304" y="283675"/>
            <a:ext cx="11394582" cy="7555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Проблемы: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1" y="1365161"/>
            <a:ext cx="11059731" cy="4919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В настоящее время </a:t>
            </a:r>
            <a:r>
              <a:rPr lang="ru-RU" sz="2800" i="1" dirty="0"/>
              <a:t>не существует адекватных методов диагностики </a:t>
            </a:r>
            <a:r>
              <a:rPr lang="ru-RU" sz="2800" i="1" dirty="0" smtClean="0"/>
              <a:t>применения генетического допинга: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ДНК</a:t>
            </a:r>
            <a:r>
              <a:rPr lang="ru-RU" sz="2800" dirty="0"/>
              <a:t>, которая используется для переноса гена, является естественной и поэтому не </a:t>
            </a:r>
            <a:r>
              <a:rPr lang="ru-RU" sz="2800" dirty="0" err="1"/>
              <a:t>отличима</a:t>
            </a:r>
            <a:r>
              <a:rPr lang="ru-RU" sz="2800" dirty="0"/>
              <a:t> от собственной ДНК </a:t>
            </a:r>
            <a:r>
              <a:rPr lang="ru-RU" sz="2800" dirty="0" smtClean="0"/>
              <a:t>спортсмена;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Модифицированный </a:t>
            </a:r>
            <a:r>
              <a:rPr lang="ru-RU" sz="2800" dirty="0"/>
              <a:t>ген доставляется в организм с помощью определенного вектора, выявить </a:t>
            </a:r>
            <a:r>
              <a:rPr lang="ru-RU" sz="2800" dirty="0" smtClean="0"/>
              <a:t>который </a:t>
            </a:r>
            <a:r>
              <a:rPr lang="ru-RU" sz="2800" dirty="0"/>
              <a:t>можно только путем взятия образца ткани (биопсии) в месте инъекции, однако для этого надо знать эту точку, к тому же подвергать всех спортсменов инвазивным процедурам крайне </a:t>
            </a:r>
            <a:r>
              <a:rPr lang="ru-RU" sz="2800" dirty="0" smtClean="0"/>
              <a:t>нежелательно;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При </a:t>
            </a:r>
            <a:r>
              <a:rPr lang="ru-RU" sz="2800" dirty="0"/>
              <a:t>использовании многих форм генетического допинга нет необходимости прямого введения генов в необходимый орган-мишень.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863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37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283336"/>
            <a:ext cx="11333409" cy="6478072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Генная терапия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/>
              <a:t>       В </a:t>
            </a:r>
            <a:r>
              <a:rPr lang="ru-RU" sz="2800" dirty="0"/>
              <a:t>последние годы все большее развитие получает генная терапия, основанная на введении в клетку терапевтического гена, который может компенсировать функцию аномального или отсутствующего. </a:t>
            </a:r>
            <a:r>
              <a:rPr lang="ru-RU" sz="2800" dirty="0" smtClean="0"/>
              <a:t>При этом генетический </a:t>
            </a:r>
            <a:r>
              <a:rPr lang="ru-RU" sz="2800" dirty="0"/>
              <a:t>материал (ДНК или РНК), заключенный в вирус или липид, попадает в организм путем прямой инъекции в орган-мишень </a:t>
            </a:r>
            <a:r>
              <a:rPr lang="ru-RU" sz="2800" dirty="0" smtClean="0"/>
              <a:t>и индуцирует </a:t>
            </a:r>
            <a:r>
              <a:rPr lang="ru-RU" sz="2800" dirty="0"/>
              <a:t>РНК, которая синтезирует соответствующий белок, обладающий </a:t>
            </a:r>
            <a:r>
              <a:rPr lang="ru-RU" sz="2800" b="1" i="1" dirty="0">
                <a:solidFill>
                  <a:srgbClr val="FF0000"/>
                </a:solidFill>
              </a:rPr>
              <a:t>терапевтическим эффектом. </a:t>
            </a:r>
            <a:r>
              <a:rPr lang="ru-RU" sz="2800" dirty="0"/>
              <a:t>Эти методы разрабатываются для лечения пациентов со смертельными заболеваниями, для которых нет других способов </a:t>
            </a:r>
            <a:r>
              <a:rPr lang="ru-RU" sz="2800" dirty="0" smtClean="0"/>
              <a:t>лечения: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/>
              <a:t>для </a:t>
            </a:r>
            <a:r>
              <a:rPr lang="ru-RU" sz="2800" dirty="0"/>
              <a:t>формирования шунтов у пациентов с </a:t>
            </a:r>
            <a:r>
              <a:rPr lang="ru-RU" sz="2800" dirty="0" smtClean="0"/>
              <a:t>ИБС </a:t>
            </a:r>
            <a:r>
              <a:rPr lang="ru-RU" sz="2800" dirty="0"/>
              <a:t>и заболеваниями периферических </a:t>
            </a:r>
            <a:r>
              <a:rPr lang="ru-RU" sz="2800" dirty="0" smtClean="0"/>
              <a:t>артерий ( ген VЕGF);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/>
              <a:t>для лечения </a:t>
            </a:r>
            <a:r>
              <a:rPr lang="ru-RU" sz="2800" dirty="0"/>
              <a:t>мышечной дистрофии </a:t>
            </a:r>
            <a:r>
              <a:rPr lang="ru-RU" sz="2800" dirty="0" err="1"/>
              <a:t>Дюшенна</a:t>
            </a:r>
            <a:r>
              <a:rPr lang="ru-RU" sz="2800" dirty="0"/>
              <a:t> и </a:t>
            </a:r>
            <a:r>
              <a:rPr lang="ru-RU" sz="2800" dirty="0" err="1"/>
              <a:t>миотонической</a:t>
            </a:r>
            <a:r>
              <a:rPr lang="ru-RU" sz="2800" dirty="0"/>
              <a:t> </a:t>
            </a:r>
            <a:r>
              <a:rPr lang="ru-RU" sz="2800" dirty="0" smtClean="0"/>
              <a:t>дистрофии (ген блокирующий </a:t>
            </a:r>
            <a:r>
              <a:rPr lang="ru-RU" sz="2800" dirty="0" err="1" smtClean="0"/>
              <a:t>миостатин</a:t>
            </a:r>
            <a:r>
              <a:rPr lang="ru-RU" sz="2800" dirty="0" smtClean="0"/>
              <a:t>);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/>
              <a:t>для лечения тяжелой анемии (</a:t>
            </a:r>
            <a:r>
              <a:rPr lang="ru-RU" sz="2800" dirty="0" err="1" smtClean="0"/>
              <a:t>репоксиген</a:t>
            </a:r>
            <a:r>
              <a:rPr lang="ru-RU" sz="2800" dirty="0" smtClean="0"/>
              <a:t> – ген </a:t>
            </a:r>
            <a:r>
              <a:rPr lang="ru-RU" sz="2800" dirty="0" err="1" smtClean="0"/>
              <a:t>эритропоэтина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67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94582" cy="7555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Проблемы: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1" y="1365161"/>
            <a:ext cx="11059731" cy="49197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/>
              <a:t>   В </a:t>
            </a:r>
            <a:r>
              <a:rPr lang="ru-RU" sz="4000" dirty="0"/>
              <a:t>2003 г. было заведено первое в мире уголовное дело о применении в спорте </a:t>
            </a:r>
            <a:r>
              <a:rPr lang="ru-RU" sz="4000" b="1" dirty="0" err="1">
                <a:solidFill>
                  <a:srgbClr val="FF0000"/>
                </a:solidFill>
              </a:rPr>
              <a:t>репоксигена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dirty="0"/>
              <a:t>– препарата на основе популярного в генной инженерии аденовирусного вектора, несущего </a:t>
            </a:r>
            <a:r>
              <a:rPr lang="ru-RU" sz="4000" b="1" i="1" dirty="0">
                <a:solidFill>
                  <a:srgbClr val="FF0000"/>
                </a:solidFill>
              </a:rPr>
              <a:t>ген </a:t>
            </a:r>
            <a:r>
              <a:rPr lang="ru-RU" sz="4000" b="1" i="1" dirty="0" err="1">
                <a:solidFill>
                  <a:srgbClr val="FF0000"/>
                </a:solidFill>
              </a:rPr>
              <a:t>эритропоэтина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   Немецкий </a:t>
            </a:r>
            <a:r>
              <a:rPr lang="ru-RU" sz="4000" dirty="0"/>
              <a:t>тренер-экспериментатор Томас </a:t>
            </a:r>
            <a:r>
              <a:rPr lang="ru-RU" sz="4000" dirty="0" err="1"/>
              <a:t>Спрингштейн</a:t>
            </a:r>
            <a:r>
              <a:rPr lang="ru-RU" sz="4000" dirty="0"/>
              <a:t> опробовал генетический допинг на юниорах до 18 </a:t>
            </a:r>
            <a:r>
              <a:rPr lang="ru-RU" sz="4000" dirty="0" smtClean="0"/>
              <a:t>лет.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664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94582" cy="7555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Проблемы: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1" y="1365161"/>
            <a:ext cx="11059731" cy="49197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i="1" dirty="0" smtClean="0"/>
              <a:t>Неконтролируемое </a:t>
            </a:r>
            <a:r>
              <a:rPr lang="ru-RU" sz="3200" i="1" dirty="0"/>
              <a:t>проведение генной терапии в спортивных целях может привести к серьезным отрицательным последствиям для здоровья </a:t>
            </a:r>
            <a:r>
              <a:rPr lang="ru-RU" sz="3200" i="1" dirty="0" smtClean="0"/>
              <a:t>спортсменов: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/>
              <a:t>Повышенная </a:t>
            </a:r>
            <a:r>
              <a:rPr lang="ru-RU" sz="3200" dirty="0"/>
              <a:t>продукция даже безобидного, «родного» биологически активного вещества в организме неминуемо затронет регуляторные системы, следящие за его балансом в крови. Например: избыток </a:t>
            </a:r>
            <a:r>
              <a:rPr lang="ru-RU" sz="3200" dirty="0" err="1"/>
              <a:t>эритропоэтина</a:t>
            </a:r>
            <a:r>
              <a:rPr lang="ru-RU" sz="3200" dirty="0"/>
              <a:t> может привести к сгущению крови и образованию тромбов.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/>
              <a:t>Предсказать </a:t>
            </a:r>
            <a:r>
              <a:rPr lang="ru-RU" sz="3200" dirty="0"/>
              <a:t>долговременные последствия таких вмешательств – трудная задача. 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312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d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7" y="-20370"/>
            <a:ext cx="9171160" cy="687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370"/>
            <a:ext cx="2543175" cy="6878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455" y="-20370"/>
            <a:ext cx="2543175" cy="687837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0337" y="0"/>
            <a:ext cx="10623488" cy="7212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2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37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360608"/>
            <a:ext cx="11333409" cy="6104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Генная </a:t>
            </a:r>
            <a:r>
              <a:rPr lang="ru-RU" sz="3200" dirty="0"/>
              <a:t>терапия уже пришла в спорт высших </a:t>
            </a:r>
            <a:r>
              <a:rPr lang="ru-RU" sz="3200" dirty="0" smtClean="0"/>
              <a:t>достижений. </a:t>
            </a:r>
          </a:p>
          <a:p>
            <a:pPr marL="0" indent="0" algn="just">
              <a:buNone/>
            </a:pPr>
            <a:r>
              <a:rPr lang="ru-RU" sz="3200" dirty="0" smtClean="0"/>
              <a:t>    В </a:t>
            </a:r>
            <a:r>
              <a:rPr lang="ru-RU" sz="3200" dirty="0"/>
              <a:t>спорте </a:t>
            </a:r>
            <a:r>
              <a:rPr lang="ru-RU" sz="3200" i="1" dirty="0">
                <a:solidFill>
                  <a:srgbClr val="FF0000"/>
                </a:solidFill>
              </a:rPr>
              <a:t>генная терапия </a:t>
            </a:r>
            <a:r>
              <a:rPr lang="ru-RU" sz="3200" dirty="0"/>
              <a:t>может использоваться для лечения </a:t>
            </a:r>
            <a:r>
              <a:rPr lang="ru-RU" sz="3200" dirty="0" smtClean="0"/>
              <a:t>     травм</a:t>
            </a:r>
            <a:r>
              <a:rPr lang="ru-RU" sz="3200" dirty="0"/>
              <a:t>, таких как мышечные повреждения, разрывы связок и сухожилий, переломов костей, что требует больших усилий и времени. Перенос генов, кодирующих необходимые ростовые факторы, в поврежденную ткань способствует ускоренной регенерации тканевых дефектов, вызванных травмой. </a:t>
            </a:r>
            <a:endParaRPr lang="ru-RU" sz="32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200" dirty="0"/>
              <a:t>Генная терапия </a:t>
            </a:r>
            <a:r>
              <a:rPr lang="ru-RU" sz="3200" dirty="0" smtClean="0"/>
              <a:t>в спорте  </a:t>
            </a:r>
            <a:r>
              <a:rPr lang="ru-RU" sz="3200" dirty="0"/>
              <a:t>может </a:t>
            </a:r>
            <a:r>
              <a:rPr lang="ru-RU" sz="3200" dirty="0" smtClean="0"/>
              <a:t>применен </a:t>
            </a:r>
            <a:r>
              <a:rPr lang="ru-RU" sz="3200" dirty="0"/>
              <a:t>и в качестве генетического допинга</a:t>
            </a:r>
            <a:r>
              <a:rPr lang="ru-RU" sz="3200" dirty="0" smtClean="0"/>
              <a:t>. Это уже </a:t>
            </a:r>
            <a:r>
              <a:rPr lang="ru-RU" sz="3200" dirty="0"/>
              <a:t>сегодня диктует необходимость развития нового направления в данной области –разработка </a:t>
            </a:r>
            <a:r>
              <a:rPr lang="ru-RU" sz="3200" i="1" dirty="0">
                <a:solidFill>
                  <a:srgbClr val="FF0000"/>
                </a:solidFill>
              </a:rPr>
              <a:t>методов выявления генного допинга.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Генетический допинг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Генетический допинг</a:t>
            </a:r>
            <a:r>
              <a:rPr lang="ru-RU" sz="3200" dirty="0"/>
              <a:t>, по определению WADA, – это «</a:t>
            </a:r>
            <a:r>
              <a:rPr lang="ru-RU" sz="3200" dirty="0" err="1"/>
              <a:t>нетерапевтическое</a:t>
            </a:r>
            <a:r>
              <a:rPr lang="ru-RU" sz="3200" dirty="0"/>
              <a:t> применение </a:t>
            </a:r>
            <a:r>
              <a:rPr lang="ru-RU" sz="4000" i="1" dirty="0">
                <a:solidFill>
                  <a:srgbClr val="FF0000"/>
                </a:solidFill>
              </a:rPr>
              <a:t>клеток, генов, генетических элементов или модуляторов экспрессии генов, </a:t>
            </a:r>
            <a:r>
              <a:rPr lang="ru-RU" sz="3200" dirty="0"/>
              <a:t>обладающих способностью повышать спортивные результаты».</a:t>
            </a:r>
          </a:p>
        </p:txBody>
      </p:sp>
    </p:spTree>
    <p:extLst>
      <p:ext uri="{BB962C8B-B14F-4D97-AF65-F5344CB8AC3E}">
        <p14:creationId xmlns:p14="http://schemas.microsoft.com/office/powerpoint/2010/main" xmlns="" val="2178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Генетический допинг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289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Введение спортсменам </a:t>
            </a:r>
            <a:r>
              <a:rPr lang="ru-RU" sz="5400" i="1" dirty="0">
                <a:solidFill>
                  <a:srgbClr val="FF0000"/>
                </a:solidFill>
              </a:rPr>
              <a:t>генов,</a:t>
            </a:r>
            <a:r>
              <a:rPr lang="ru-RU" sz="5400" dirty="0"/>
              <a:t> продуцирующих «внутренние» биологически активные вещества, может </a:t>
            </a:r>
            <a:r>
              <a:rPr lang="ru-RU" sz="5400" dirty="0">
                <a:solidFill>
                  <a:srgbClr val="00B050"/>
                </a:solidFill>
              </a:rPr>
              <a:t>повысить их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0929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Генетический допинг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dirty="0"/>
              <a:t>Атлет, который подвергается генетическому допингу, получает </a:t>
            </a:r>
            <a:r>
              <a:rPr lang="ru-RU" sz="4800" dirty="0">
                <a:solidFill>
                  <a:srgbClr val="FF0000"/>
                </a:solidFill>
              </a:rPr>
              <a:t>«дополнительное» </a:t>
            </a:r>
            <a:r>
              <a:rPr lang="ru-RU" sz="4800" dirty="0"/>
              <a:t>количество </a:t>
            </a:r>
            <a:r>
              <a:rPr lang="ru-RU" sz="4800" i="1" dirty="0">
                <a:solidFill>
                  <a:srgbClr val="00B050"/>
                </a:solidFill>
              </a:rPr>
              <a:t>генетической информации </a:t>
            </a:r>
            <a:r>
              <a:rPr lang="ru-RU" sz="4800" dirty="0"/>
              <a:t>(ДНК или РНК) путем генно-терапевтических манипуляций.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1769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66651"/>
          </a:xfrm>
        </p:spPr>
        <p:txBody>
          <a:bodyPr/>
          <a:lstStyle/>
          <a:p>
            <a:pPr algn="ctr"/>
            <a:r>
              <a:rPr lang="ru-RU" b="1" dirty="0"/>
              <a:t>Генетический допинг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63337"/>
            <a:ext cx="10131425" cy="46329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Гены, </a:t>
            </a:r>
            <a:r>
              <a:rPr lang="ru-RU" sz="3600" i="1" dirty="0">
                <a:solidFill>
                  <a:srgbClr val="00B050"/>
                </a:solidFill>
              </a:rPr>
              <a:t>используемых для генного </a:t>
            </a:r>
            <a:r>
              <a:rPr lang="ru-RU" sz="3600" i="1" dirty="0" smtClean="0">
                <a:solidFill>
                  <a:srgbClr val="00B050"/>
                </a:solidFill>
              </a:rPr>
              <a:t>допинга: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Ген </a:t>
            </a:r>
            <a:r>
              <a:rPr lang="ru-RU" sz="3200" dirty="0">
                <a:solidFill>
                  <a:srgbClr val="FF0000"/>
                </a:solidFill>
              </a:rPr>
              <a:t>ЕРО, </a:t>
            </a:r>
            <a:r>
              <a:rPr lang="ru-RU" sz="3200" dirty="0"/>
              <a:t>кодирующий </a:t>
            </a:r>
            <a:r>
              <a:rPr lang="ru-RU" sz="3200" dirty="0" err="1" smtClean="0"/>
              <a:t>эритропоэтин</a:t>
            </a:r>
            <a:r>
              <a:rPr lang="ru-RU" sz="3200" dirty="0" smtClean="0"/>
              <a:t> (введение </a:t>
            </a:r>
            <a:r>
              <a:rPr lang="ru-RU" sz="3200" dirty="0"/>
              <a:t>дополнительной его копии в организм человека индуцирует усиленную продукцию эритроцитов крови, </a:t>
            </a:r>
            <a:r>
              <a:rPr lang="ru-RU" sz="3200" dirty="0" smtClean="0"/>
              <a:t>увеличивает перенос </a:t>
            </a:r>
            <a:r>
              <a:rPr lang="ru-RU" sz="3200" dirty="0"/>
              <a:t>кислорода от легких к тканям, </a:t>
            </a:r>
            <a:r>
              <a:rPr lang="ru-RU" sz="3200" dirty="0" smtClean="0"/>
              <a:t>повышает выносливость </a:t>
            </a:r>
            <a:r>
              <a:rPr lang="nb-NO" altLang="ru-RU" sz="2400" i="1" dirty="0" smtClean="0">
                <a:solidFill>
                  <a:srgbClr val="FF0000"/>
                </a:solidFill>
              </a:rPr>
              <a:t>(Catlin et al., 2002; Breidback et al., 2003)</a:t>
            </a:r>
            <a:r>
              <a:rPr lang="ru-RU" sz="2400" i="1" dirty="0" smtClean="0">
                <a:solidFill>
                  <a:srgbClr val="FF0000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</a:rPr>
              <a:t>Ген IGF-I </a:t>
            </a:r>
            <a:r>
              <a:rPr lang="ru-RU" sz="3200" dirty="0" smtClean="0"/>
              <a:t>(инсулиноподобный фактор роста 1), ответственный за увеличение мышечной массы (происходит без тренировок и нагрузок). Существует около пяти вариаций этого «гена неуязвимости». Эффекты IGF-I не распространяются дальше мускула, в который его ввели, т. е. если сделать инъекцию в мышцу ноги, мышечные ткани сердца спортсмена не увеличиваются.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469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19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Генетический допинг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9100"/>
            <a:ext cx="10515600" cy="549927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Гены, </a:t>
            </a:r>
            <a:r>
              <a:rPr lang="ru-RU" sz="3600" i="1" dirty="0">
                <a:solidFill>
                  <a:srgbClr val="00B050"/>
                </a:solidFill>
              </a:rPr>
              <a:t>используемых для генного </a:t>
            </a:r>
            <a:r>
              <a:rPr lang="ru-RU" sz="3600" i="1" dirty="0" smtClean="0">
                <a:solidFill>
                  <a:srgbClr val="00B050"/>
                </a:solidFill>
              </a:rPr>
              <a:t>допинга: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Ген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COL3A1 </a:t>
            </a:r>
            <a:r>
              <a:rPr lang="ru-RU" altLang="ru-RU" sz="2600" b="1" dirty="0">
                <a:solidFill>
                  <a:srgbClr val="FF0000"/>
                </a:solidFill>
              </a:rPr>
              <a:t>(Альфа цепь коллагена III типа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). </a:t>
            </a:r>
            <a:r>
              <a:rPr lang="ru-RU" altLang="ru-RU" sz="2600" dirty="0" smtClean="0"/>
              <a:t>Коллагены </a:t>
            </a:r>
            <a:r>
              <a:rPr lang="ru-RU" altLang="ru-RU" sz="2600" dirty="0"/>
              <a:t>являются основными компонентами соединительной ткани. Они составляют около 30% общего количества белка в организме. Ген COL3A1  кодирует альфа цепь коллагена III типа. Коллаген третьего типа  широко представлен среди соединительнотканных структур влагалища и окружающих органов</a:t>
            </a:r>
            <a:r>
              <a:rPr lang="nb-NO" altLang="ru-RU" sz="2600" dirty="0"/>
              <a:t> </a:t>
            </a:r>
            <a:r>
              <a:rPr lang="nb-NO" altLang="ru-RU" sz="2600" i="1" dirty="0">
                <a:solidFill>
                  <a:srgbClr val="FF0000"/>
                </a:solidFill>
              </a:rPr>
              <a:t>(Catlin et al., 2002)</a:t>
            </a:r>
            <a:r>
              <a:rPr lang="ru-RU" altLang="ru-RU" sz="2600" i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FF0000"/>
                </a:solidFill>
              </a:rPr>
              <a:t>Ген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PPARD (рецептор активатора пролиферации </a:t>
            </a:r>
            <a:r>
              <a:rPr lang="ru-RU" altLang="ru-RU" sz="2600" b="1" dirty="0" err="1" smtClean="0">
                <a:solidFill>
                  <a:srgbClr val="FF0000"/>
                </a:solidFill>
              </a:rPr>
              <a:t>пероксисом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)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PPARs</a:t>
            </a:r>
            <a:r>
              <a:rPr lang="ru-RU" altLang="ru-RU" sz="2600" dirty="0" smtClean="0"/>
              <a:t> - это группа ядерных рецепторов, которые выступают в роли транскрипционных факторов для ряда генов. Выделяют 3 </a:t>
            </a:r>
            <a:r>
              <a:rPr lang="ru-RU" altLang="ru-RU" sz="2600" dirty="0" err="1" smtClean="0"/>
              <a:t>изоформы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PPARs</a:t>
            </a:r>
            <a:r>
              <a:rPr lang="ru-RU" altLang="ru-RU" sz="2600" dirty="0" smtClean="0"/>
              <a:t>: альфа, гамма и дельта (бета). Ген PPARD локализован в коротком плече 6-й хромосомы (6р21.2.1).</a:t>
            </a:r>
            <a:r>
              <a:rPr lang="ru-RU" altLang="ru-RU" sz="2600" dirty="0"/>
              <a:t> Показано, что PPARD играет роль в β-окислении жирных кислот, а также защищает </a:t>
            </a:r>
            <a:r>
              <a:rPr lang="ru-RU" altLang="ru-RU" sz="2600" dirty="0" err="1"/>
              <a:t>миоциты</a:t>
            </a:r>
            <a:r>
              <a:rPr lang="ru-RU" altLang="ru-RU" sz="2600" dirty="0"/>
              <a:t> от </a:t>
            </a:r>
            <a:r>
              <a:rPr lang="ru-RU" altLang="ru-RU" sz="2600" dirty="0" err="1"/>
              <a:t>апоптоза</a:t>
            </a:r>
            <a:r>
              <a:rPr lang="ru-RU" altLang="ru-RU" sz="2600" dirty="0"/>
              <a:t>, вызванного окислительным стрессом, с помощью увеличения экспрессии каталазы, которая разлагает перекись водорода </a:t>
            </a:r>
            <a:r>
              <a:rPr lang="ru-RU" altLang="ru-RU" sz="2600" i="1" dirty="0">
                <a:solidFill>
                  <a:srgbClr val="FF0000"/>
                </a:solidFill>
              </a:rPr>
              <a:t>(</a:t>
            </a:r>
            <a:r>
              <a:rPr lang="ru-RU" altLang="ru-RU" sz="2600" i="1" dirty="0" err="1">
                <a:solidFill>
                  <a:srgbClr val="FF0000"/>
                </a:solidFill>
              </a:rPr>
              <a:t>Pesant</a:t>
            </a:r>
            <a:r>
              <a:rPr lang="ru-RU" altLang="ru-RU" sz="2600" i="1" dirty="0">
                <a:solidFill>
                  <a:srgbClr val="FF0000"/>
                </a:solidFill>
              </a:rPr>
              <a:t> </a:t>
            </a:r>
            <a:r>
              <a:rPr lang="ru-RU" altLang="ru-RU" sz="2600" i="1" dirty="0" err="1">
                <a:solidFill>
                  <a:srgbClr val="FF0000"/>
                </a:solidFill>
              </a:rPr>
              <a:t>et</a:t>
            </a:r>
            <a:r>
              <a:rPr lang="ru-RU" altLang="ru-RU" sz="2600" i="1" dirty="0">
                <a:solidFill>
                  <a:srgbClr val="FF0000"/>
                </a:solidFill>
              </a:rPr>
              <a:t> </a:t>
            </a:r>
            <a:r>
              <a:rPr lang="ru-RU" altLang="ru-RU" sz="2600" i="1" dirty="0" err="1">
                <a:solidFill>
                  <a:srgbClr val="FF0000"/>
                </a:solidFill>
              </a:rPr>
              <a:t>al</a:t>
            </a:r>
            <a:r>
              <a:rPr lang="ru-RU" altLang="ru-RU" sz="2600" i="1" dirty="0">
                <a:solidFill>
                  <a:srgbClr val="FF0000"/>
                </a:solidFill>
              </a:rPr>
              <a:t>., 2006).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600" b="1" i="1" dirty="0" smtClean="0">
                <a:solidFill>
                  <a:srgbClr val="FF0000"/>
                </a:solidFill>
              </a:rPr>
              <a:t/>
            </a:r>
            <a:br>
              <a:rPr lang="ru-RU" altLang="ru-RU" sz="2600" b="1" i="1" dirty="0" smtClean="0">
                <a:solidFill>
                  <a:srgbClr val="FF0000"/>
                </a:solidFill>
              </a:rPr>
            </a:br>
            <a:endParaRPr lang="ru-RU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Генетический допинг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59131"/>
            <a:ext cx="10131425" cy="40320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</a:rPr>
              <a:t>Ген VЕGF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/>
              <a:t>ответственный за синтез фактора роста эндотелия </a:t>
            </a:r>
            <a:r>
              <a:rPr lang="ru-RU" sz="3200" dirty="0" smtClean="0"/>
              <a:t>сосудов. Используется </a:t>
            </a:r>
            <a:r>
              <a:rPr lang="ru-RU" sz="3200" dirty="0"/>
              <a:t>для стимулирования роста новых кровеносных </a:t>
            </a:r>
            <a:r>
              <a:rPr lang="ru-RU" sz="3200" dirty="0" smtClean="0"/>
              <a:t>сосудов </a:t>
            </a:r>
            <a:r>
              <a:rPr lang="en-US" altLang="ru-RU" sz="1900" i="1" dirty="0" smtClean="0">
                <a:solidFill>
                  <a:srgbClr val="FF0000"/>
                </a:solidFill>
              </a:rPr>
              <a:t>[Karp</a:t>
            </a:r>
            <a:r>
              <a:rPr lang="en-US" altLang="ru-RU" sz="1900" i="1" dirty="0">
                <a:solidFill>
                  <a:srgbClr val="FF0000"/>
                </a:solidFill>
              </a:rPr>
              <a:t>, J.E., and </a:t>
            </a:r>
            <a:r>
              <a:rPr lang="en-US" altLang="ru-RU" sz="1900" i="1" dirty="0" err="1">
                <a:solidFill>
                  <a:srgbClr val="FF0000"/>
                </a:solidFill>
              </a:rPr>
              <a:t>Broder</a:t>
            </a:r>
            <a:r>
              <a:rPr lang="en-US" altLang="ru-RU" sz="1900" i="1" dirty="0">
                <a:solidFill>
                  <a:srgbClr val="FF0000"/>
                </a:solidFill>
              </a:rPr>
              <a:t>, S. (2009</a:t>
            </a:r>
            <a:r>
              <a:rPr lang="en-US" altLang="ru-RU" sz="1900" i="1" dirty="0" smtClean="0">
                <a:solidFill>
                  <a:srgbClr val="FF0000"/>
                </a:solidFill>
              </a:rPr>
              <a:t>)]</a:t>
            </a:r>
            <a:r>
              <a:rPr lang="ru-RU" altLang="ru-RU" sz="1900" i="1" dirty="0" smtClean="0">
                <a:solidFill>
                  <a:srgbClr val="FF0000"/>
                </a:solidFill>
              </a:rPr>
              <a:t>;</a:t>
            </a:r>
            <a:r>
              <a:rPr lang="ru-RU" altLang="ru-RU" sz="1900" i="1" dirty="0">
                <a:solidFill>
                  <a:srgbClr val="FF0000"/>
                </a:solidFill>
              </a:rPr>
              <a:t/>
            </a:r>
            <a:br>
              <a:rPr lang="ru-RU" altLang="ru-RU" sz="1900" i="1" dirty="0">
                <a:solidFill>
                  <a:srgbClr val="FF0000"/>
                </a:solidFill>
              </a:rPr>
            </a:br>
            <a:endParaRPr lang="ru-RU" altLang="ru-RU" sz="1900" i="1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</a:rPr>
              <a:t>Гены</a:t>
            </a:r>
            <a:r>
              <a:rPr lang="ru-RU" sz="3200" dirty="0">
                <a:solidFill>
                  <a:srgbClr val="FF0000"/>
                </a:solidFill>
              </a:rPr>
              <a:t>,</a:t>
            </a:r>
            <a:r>
              <a:rPr lang="ru-RU" sz="3200" dirty="0"/>
              <a:t> синтезирующие вещества, </a:t>
            </a:r>
            <a:r>
              <a:rPr lang="ru-RU" sz="3200" dirty="0">
                <a:solidFill>
                  <a:srgbClr val="FF0000"/>
                </a:solidFill>
              </a:rPr>
              <a:t>блокирующие образование или эффекты </a:t>
            </a:r>
            <a:r>
              <a:rPr lang="ru-RU" sz="3200" dirty="0" err="1">
                <a:solidFill>
                  <a:srgbClr val="FF0000"/>
                </a:solidFill>
              </a:rPr>
              <a:t>миостатина</a:t>
            </a:r>
            <a:r>
              <a:rPr lang="ru-RU" sz="3200" dirty="0"/>
              <a:t>, контролирующего рост мышц. Применение их способствует существенному увеличению мышечной массы за счет гиперплазии и гипертрофии.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7209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748</TotalTime>
  <Words>914</Words>
  <Application>Microsoft Office PowerPoint</Application>
  <PresentationFormat>Произвольный</PresentationFormat>
  <Paragraphs>77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Небеса</vt:lpstr>
      <vt:lpstr>Image Document</vt:lpstr>
      <vt:lpstr> Проблемы генетического допинга (обзор литературы)</vt:lpstr>
      <vt:lpstr>Слайд 2</vt:lpstr>
      <vt:lpstr>Слайд 3</vt:lpstr>
      <vt:lpstr> Генетический допинг</vt:lpstr>
      <vt:lpstr>Генетический допинг</vt:lpstr>
      <vt:lpstr>Генетический допинг</vt:lpstr>
      <vt:lpstr>Генетический допинг</vt:lpstr>
      <vt:lpstr>Генетический допинг</vt:lpstr>
      <vt:lpstr>Генетический допинг</vt:lpstr>
      <vt:lpstr>Препараты генотерапии</vt:lpstr>
      <vt:lpstr>Слайд 11</vt:lpstr>
      <vt:lpstr>Слайд 12</vt:lpstr>
      <vt:lpstr> "Крыса Мэнселла" - животные с подавленной активности гена миостатина. (Источник : Robert H.  2007 )</vt:lpstr>
      <vt:lpstr>Вирусный ген IGF-1 экспрессия у тренированных крыс бег на беговой дорожке, и восхождение с избыточной массой тела (Источник : Sweeney 2004 ) </vt:lpstr>
      <vt:lpstr>Слайд 15</vt:lpstr>
      <vt:lpstr>Слайд 16</vt:lpstr>
      <vt:lpstr>Способы введения генов in vivo</vt:lpstr>
      <vt:lpstr>Слайд 18</vt:lpstr>
      <vt:lpstr>Проблемы:</vt:lpstr>
      <vt:lpstr>Проблемы:</vt:lpstr>
      <vt:lpstr>Проблемы:</vt:lpstr>
      <vt:lpstr>Слайд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Генетический допинг</dc:title>
  <dc:creator>Искандар Мавлянов</dc:creator>
  <cp:lastModifiedBy>apple</cp:lastModifiedBy>
  <cp:revision>36</cp:revision>
  <dcterms:created xsi:type="dcterms:W3CDTF">2016-02-26T06:38:39Z</dcterms:created>
  <dcterms:modified xsi:type="dcterms:W3CDTF">2016-03-17T10:54:18Z</dcterms:modified>
</cp:coreProperties>
</file>